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65" r:id="rId3"/>
    <p:sldId id="268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76" r:id="rId14"/>
    <p:sldId id="278" r:id="rId15"/>
    <p:sldId id="279" r:id="rId16"/>
    <p:sldId id="282" r:id="rId17"/>
    <p:sldId id="283" r:id="rId18"/>
    <p:sldId id="284" r:id="rId19"/>
    <p:sldId id="277" r:id="rId20"/>
    <p:sldId id="281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33FF"/>
    <a:srgbClr val="99FFCC"/>
    <a:srgbClr val="00CCFF"/>
    <a:srgbClr val="333399"/>
    <a:srgbClr val="FF66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AA90C-F345-492F-8A51-5EBBE9C527CF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9C87E-4E75-4A52-BFEC-6880EE100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kidochnik.com.ua/ru/skidka/akciya/skidka-70-na-mesyachnoe-poseshhenie-detskogo-centra-komashka-rozumashka-po-kursu-podgotovka-k-shkole" TargetMode="External"/><Relationship Id="rId7" Type="http://schemas.openxmlformats.org/officeDocument/2006/relationships/hyperlink" Target="http://moutelikovka.ucoz.ru/photo/1" TargetMode="External"/><Relationship Id="rId2" Type="http://schemas.openxmlformats.org/officeDocument/2006/relationships/hyperlink" Target="http://shit69ua.ru/lebed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van-off.com/vektornyj-klipart/vektornyj-klipart-ljudi-situjety/page/9/" TargetMode="External"/><Relationship Id="rId5" Type="http://schemas.openxmlformats.org/officeDocument/2006/relationships/hyperlink" Target="http://ap-tour.com/" TargetMode="External"/><Relationship Id="rId4" Type="http://schemas.openxmlformats.org/officeDocument/2006/relationships/hyperlink" Target="http://iohanga.ru/sedsonnik/?contr=rez&amp;que=%D0%9A%D0%B0%D0%BA+%D0%BD%D0%B0%D1%83%D1%87%D0%B8%D1%82%D1%8C+%D1%80%D0%B5%D0%B1%D0%B5%D0%BD%D0%BA%D0%B0+%D0%BF%D1%80%D0%B0%D0%B2%D0%B8%D0%BB%D1%8C%D0%BD%D0%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71636" cy="1781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4788" y="4286256"/>
            <a:ext cx="53092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ученица 7 класса МОУ «СОШ с.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Теликовка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Духовницкого района Саратовской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области» Лесина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Анастасия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Балтаева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Юлия Петровна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428868"/>
            <a:ext cx="77153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Правила здорового </a:t>
            </a:r>
          </a:p>
          <a:p>
            <a:pPr algn="ctr"/>
            <a:r>
              <a:rPr lang="ru-R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образа жизни</a:t>
            </a:r>
            <a:endParaRPr lang="ru-RU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3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Занимайся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активным </a:t>
            </a:r>
            <a:b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умственным трудом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0" y="0"/>
            <a:ext cx="2214546" cy="15001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Правило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№ 7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0722" name="Picture 2" descr="http://www.vladimir20.ru/images/img_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43050"/>
            <a:ext cx="442915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Периодически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употребляй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сладости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0" y="0"/>
            <a:ext cx="2357422" cy="15001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Правило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№ 8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1746" name="Picture 2" descr="http://4e4evica.ru/wp-content/uploads/2012/12/%D0%BF%D0%BE%D0%BB%D0%B5%D0%B7%D0%BD%D1%8B%D0%B5-%D1%81%D0%BB%D0%B0%D0%B4%D0%BE%D1%81%D1%82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666695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Почаще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давай своему организму эмоциональную разгрузку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0"/>
            <a:ext cx="2357422" cy="15001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Правило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№ 9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2770" name="Picture 2" descr="http://cs11182.userapi.com/u135157215/-14/x_f19784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5643602" cy="423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42860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З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анимайся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физическим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трудом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0" y="0"/>
            <a:ext cx="2357422" cy="15001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Правило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№ 10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3794" name="Picture 2" descr="http://ivan-off.com/uploads/posts/2012-09/1347058226_4.jpg"/>
          <p:cNvPicPr>
            <a:picLocks noChangeAspect="1" noChangeArrowheads="1"/>
          </p:cNvPicPr>
          <p:nvPr/>
        </p:nvPicPr>
        <p:blipFill>
          <a:blip r:embed="rId2" cstate="print"/>
          <a:srcRect l="11650" r="18447"/>
          <a:stretch>
            <a:fillRect/>
          </a:stretch>
        </p:blipFill>
        <p:spPr bwMode="auto">
          <a:xfrm>
            <a:off x="2000232" y="1571612"/>
            <a:ext cx="5357850" cy="4421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285860"/>
            <a:ext cx="457203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rgbClr val="002060"/>
                </a:solidFill>
                <a:latin typeface="Georgia" pitchFamily="18" charset="0"/>
              </a:rPr>
              <a:t>Вроде все просто, но мы любим крайности. Кто-то половину своей жизни просиживает с пультом на диване, кто-то до отвала наедается, а кто-то работает до изнеможения, даже в снах успевая просчитывать выгодность сделки. А потом от болезней его не может избавить даже совершенная современная медицина. На 50% здоровье человека определяется тем, насколько здоровый образ жизни он ведет, на 20% - генетический фактор и наследственность, еще 20% составляют условия жизни (экология, климат, место жительства), 10% - здравоохранение.</a:t>
            </a:r>
            <a:endParaRPr lang="ru-RU" sz="19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4819" name="Picture 3" descr="C:\Users\Юлия\Documents\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9" y="1928802"/>
            <a:ext cx="388741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4186238" cy="4857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Движение – жизнь, а активное движение – здоровая жизнь. Ежедневные занятия спортом – залог красоты и здоровья. Важно, чтобы спорт кроме пользы доставлял удовольствие, а для этого необходимо выбрать подходящий вам вид спорта.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2" descr="C:\Users\Юлия\Documents\102PHOTO\SAM_2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736"/>
            <a:ext cx="3536181" cy="471490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D:\фотографии\школа\SAM_3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9757" cy="421481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</p:pic>
      <p:pic>
        <p:nvPicPr>
          <p:cNvPr id="36868" name="Picture 4" descr="D:\фотографии\фото\школа\SAM_5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63" y="2857472"/>
            <a:ext cx="5334037" cy="400052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4714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Вот уж, сколько лет подряд,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Для девчат и для ребят,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Словно испытание,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Идут соревнования.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Picture 5" descr="000803_1055_5842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7166"/>
            <a:ext cx="1221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Юлия\Documents\102PHOTO\День туризма 2012\SAM_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000628" cy="375047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</p:pic>
      <p:pic>
        <p:nvPicPr>
          <p:cNvPr id="37890" name="Picture 2" descr="D:\фотографии\Класс\разное\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92811"/>
            <a:ext cx="5286380" cy="3965189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1071546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Сделай жизнь свою прекрасной 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Это все тебе подвластно.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8" descr="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589588"/>
            <a:ext cx="1143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071538" y="4714884"/>
            <a:ext cx="2736850" cy="785818"/>
          </a:xfrm>
          <a:prstGeom prst="cloudCallout">
            <a:avLst>
              <a:gd name="adj1" fmla="val -42634"/>
              <a:gd name="adj2" fmla="val 51764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Georgia" pitchFamily="18" charset="0"/>
              </a:rPr>
              <a:t>Слабеет тело без дела.</a:t>
            </a:r>
          </a:p>
          <a:p>
            <a:pPr algn="ctr"/>
            <a:endParaRPr lang="ru-RU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moutelikovka.ucoz.ru/_ph/1/19561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572428" cy="567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50" y="5286364"/>
            <a:ext cx="5357850" cy="1571636"/>
          </a:xfrm>
          <a:solidFill>
            <a:srgbClr val="CCFFFF"/>
          </a:solidFill>
          <a:ln>
            <a:solidFill>
              <a:srgbClr val="3333FF"/>
            </a:solidFill>
          </a:ln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Стадион, бассейны, корты, </a:t>
            </a:r>
            <a:b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Зал, каток - везде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нам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рады. </a:t>
            </a:r>
            <a:b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За старания в награду </a:t>
            </a:r>
            <a:b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Будут кубки и рекорды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,</a:t>
            </a:r>
            <a:b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Станут мышцы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наши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тверды. </a:t>
            </a:r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500174"/>
            <a:ext cx="4429156" cy="4572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Социологические опросы показывают,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что только треть граждан России чувствуют личную ответственность за свое здоровье. Остальные ищут крайнего: врачи, государство, злые силы … Но очевидно одно: </a:t>
            </a:r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состояние нашего здоровья только в наших руках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5842" name="Picture 2" descr="http://lovestih.ru/wp-content/uploads/2010/09/s-tvoim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214842" cy="350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1357298"/>
            <a:ext cx="5143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Счастливым хочет быть каждый из нас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последнее время понятие здоровый образ жизни становится все более актуальным, ведь изменение типа нагрузок («сидячий образ жизни»), увеличение рисков экологического, техногенного, политического, военного и психологического характера только провоцируют негативные сдвиги в состоянии нашего здоровья. 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Исследования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ученых показали, что если бы каждый человек придерживался 10 основных правил здорового образа жизни, то жили бы мы не менее 100 лет. Эти 10 советов разработаны международной группой психологов, врачей и диетологов.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s57.radikal.ru/i158/0808/c9/c2eadf5b3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10515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b246c21b044997c50bdb6dbebab6ae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642738"/>
          </a:xfrm>
          <a:prstGeom prst="ellipse">
            <a:avLst/>
          </a:prstGeom>
          <a:ln w="190500" cap="rnd">
            <a:solidFill>
              <a:schemeClr val="bg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 rot="21058891">
            <a:off x="318960" y="2010359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2">
              <a:avLst/>
            </a:prstTxWarp>
            <a:spAutoFit/>
          </a:bodyPr>
          <a:lstStyle/>
          <a:p>
            <a:pPr algn="ctr"/>
            <a:r>
              <a:rPr lang="ru-RU" sz="6000" b="1" i="1" dirty="0">
                <a:solidFill>
                  <a:srgbClr val="333399"/>
                </a:solidFill>
                <a:latin typeface="Times New Roman" pitchFamily="18" charset="0"/>
              </a:rPr>
              <a:t>Будьте </a:t>
            </a:r>
            <a:r>
              <a:rPr lang="ru-RU" sz="6000" b="1" i="1" dirty="0" smtClean="0">
                <a:solidFill>
                  <a:srgbClr val="333399"/>
                </a:solidFill>
                <a:latin typeface="Times New Roman" pitchFamily="18" charset="0"/>
              </a:rPr>
              <a:t>здоровы</a:t>
            </a:r>
            <a:r>
              <a:rPr lang="ru-RU" sz="6000" b="1" i="1" dirty="0">
                <a:solidFill>
                  <a:srgbClr val="333399"/>
                </a:solidFill>
                <a:latin typeface="Times New Roman" pitchFamily="18" charset="0"/>
              </a:rPr>
              <a:t>!!!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571613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  <a:hlinkClick r:id="rId2"/>
              </a:rPr>
              <a:t>http://shit69ua.ru/lebedi.html</a:t>
            </a:r>
            <a:r>
              <a:rPr lang="ru-RU" dirty="0" smtClean="0">
                <a:latin typeface="Georgia" pitchFamily="18" charset="0"/>
              </a:rPr>
              <a:t>  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00024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itchFamily="18" charset="0"/>
                <a:hlinkClick r:id="rId3"/>
              </a:rPr>
              <a:t>http://</a:t>
            </a:r>
            <a:r>
              <a:rPr lang="en-US" dirty="0" smtClean="0">
                <a:latin typeface="Georgia" pitchFamily="18" charset="0"/>
                <a:hlinkClick r:id="rId3"/>
              </a:rPr>
              <a:t>skidochnik.com.ua/ru/skidka/akciya/skidka-70-na-mesyachnoe-poseshhenie-detskogo-centra-komashka-rozumashka-po-kursu-podgotovka-k-shkole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928934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itchFamily="18" charset="0"/>
                <a:hlinkClick r:id="rId4"/>
              </a:rPr>
              <a:t>http://iohanga.ru/sedsonnik/?contr=rez&amp;que=%D0%9A%D0%B0%D0%BA+%D0%BD%D0%B0%D1%83%D1%87%D0%B8%D1%82%D1%8C+%D1%80%D0%B5%D0%B1%D0%B5%D0%BD%D0%BA%D0%B0+%</a:t>
            </a:r>
            <a:r>
              <a:rPr lang="en-US" dirty="0" smtClean="0">
                <a:latin typeface="Georgia" pitchFamily="18" charset="0"/>
                <a:hlinkClick r:id="rId4"/>
              </a:rPr>
              <a:t>D0%BF%D1%80%D0%B0%D0%B2%D0%B8%D0%BB%D1%8C%D0%BD%D0%BE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07194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itchFamily="18" charset="0"/>
                <a:hlinkClick r:id="rId5"/>
              </a:rPr>
              <a:t>http://ap-tour.com</a:t>
            </a:r>
            <a:r>
              <a:rPr lang="en-US" dirty="0" smtClean="0">
                <a:latin typeface="Georgia" pitchFamily="18" charset="0"/>
                <a:hlinkClick r:id="rId5"/>
              </a:rPr>
              <a:t>/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50057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itchFamily="18" charset="0"/>
                <a:hlinkClick r:id="rId6"/>
              </a:rPr>
              <a:t>http://ivan-off.com/vektornyj-klipart/vektornyj-klipart-ljudi-situjety/page/9</a:t>
            </a:r>
            <a:r>
              <a:rPr lang="en-US" dirty="0" smtClean="0">
                <a:latin typeface="Georgia" pitchFamily="18" charset="0"/>
                <a:hlinkClick r:id="rId6"/>
              </a:rPr>
              <a:t>/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85728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При подготовке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презентации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были использованы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Internet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 - ресурсы: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92919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itchFamily="18" charset="0"/>
                <a:hlinkClick r:id="rId7"/>
              </a:rPr>
              <a:t>http://</a:t>
            </a:r>
            <a:r>
              <a:rPr lang="en-US" dirty="0" smtClean="0">
                <a:latin typeface="Georgia" pitchFamily="18" charset="0"/>
                <a:hlinkClick r:id="rId7"/>
              </a:rPr>
              <a:t>moutelikovka.ucoz.ru/photo/1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542926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Фото из личного архива 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285860"/>
            <a:ext cx="8715435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10 основных </a:t>
            </a:r>
            <a:r>
              <a:rPr lang="ru-RU" sz="40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правил здорового </a:t>
            </a:r>
            <a:r>
              <a:rPr lang="ru-RU" sz="40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образа </a:t>
            </a:r>
            <a:r>
              <a:rPr lang="ru-RU" sz="40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жизни</a:t>
            </a:r>
            <a:endParaRPr lang="ru-RU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338" name="Picture 2" descr="http://img0.liveinternet.ru/images/attach/c/5/85/507/85507954_4085248_75153721_large_gi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14620"/>
            <a:ext cx="5133975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214290"/>
            <a:ext cx="65008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З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анимайся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только приятной тебе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работой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b="1" dirty="0"/>
          </a:p>
        </p:txBody>
      </p:sp>
      <p:pic>
        <p:nvPicPr>
          <p:cNvPr id="1026" name="Picture 2" descr="C:\Users\Юлия\Documents\74322332_clipart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857364"/>
            <a:ext cx="2346750" cy="1643074"/>
          </a:xfrm>
          <a:prstGeom prst="rect">
            <a:avLst/>
          </a:prstGeom>
          <a:noFill/>
        </p:spPr>
      </p:pic>
      <p:pic>
        <p:nvPicPr>
          <p:cNvPr id="1027" name="Picture 3" descr="C:\Users\Юлия\Documents\аним-мольбер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876"/>
            <a:ext cx="2857520" cy="2857520"/>
          </a:xfrm>
          <a:prstGeom prst="rect">
            <a:avLst/>
          </a:prstGeom>
          <a:noFill/>
        </p:spPr>
      </p:pic>
      <p:pic>
        <p:nvPicPr>
          <p:cNvPr id="1028" name="Picture 4" descr="C:\Users\Юлия\Documents\0_5700d_2cd2f219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14752"/>
            <a:ext cx="1643074" cy="2327300"/>
          </a:xfrm>
          <a:prstGeom prst="rect">
            <a:avLst/>
          </a:prstGeom>
          <a:noFill/>
        </p:spPr>
      </p:pic>
      <p:pic>
        <p:nvPicPr>
          <p:cNvPr id="1029" name="Picture 5" descr="C:\Users\Юлия\Documents\jumping_rope_children_animat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714488"/>
            <a:ext cx="3810000" cy="1704975"/>
          </a:xfrm>
          <a:prstGeom prst="rect">
            <a:avLst/>
          </a:prstGeom>
          <a:noFill/>
        </p:spPr>
      </p:pic>
      <p:pic>
        <p:nvPicPr>
          <p:cNvPr id="1030" name="Picture 6" descr="C:\Users\Юлия\Documents\spor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714752"/>
            <a:ext cx="2071702" cy="2665793"/>
          </a:xfrm>
          <a:prstGeom prst="rect">
            <a:avLst/>
          </a:prstGeom>
          <a:noFill/>
        </p:spPr>
      </p:pic>
      <p:pic>
        <p:nvPicPr>
          <p:cNvPr id="1031" name="Picture 7" descr="C:\Users\Юлия\Documents\45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857364"/>
            <a:ext cx="2071702" cy="1744591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0" y="0"/>
            <a:ext cx="2214546" cy="13572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Правило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№ 1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05800" cy="22859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2) всегда имей собственную точку зрения;</a:t>
            </a:r>
            <a:r>
              <a:rPr lang="ru-RU" b="1" dirty="0" smtClean="0">
                <a:solidFill>
                  <a:srgbClr val="398CB5"/>
                </a:solidFill>
              </a:rPr>
              <a:t/>
            </a:r>
            <a:br>
              <a:rPr lang="ru-RU" b="1" dirty="0" smtClean="0">
                <a:solidFill>
                  <a:srgbClr val="398CB5"/>
                </a:solidFill>
              </a:rPr>
            </a:br>
            <a:endParaRPr lang="ru-RU" dirty="0"/>
          </a:p>
        </p:txBody>
      </p:sp>
      <p:pic>
        <p:nvPicPr>
          <p:cNvPr id="5124" name="Picture 4" descr="http://evreimir.com/wp-content/uploads/2011/12/%D0%9D%D0%B5-%D0%BC%D0%BE%D0%B3%D1%83-%D1%81%D0%B5%D0%B1%D1%8F-%D0%BA%D0%BE%D0%BD%D1%82%D1%80%D0%BE%D0%BB%D0%B8%D1%80%D0%BE%D0%B2%D0%B0%D1%82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5072099" cy="405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214290"/>
            <a:ext cx="685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Всегда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имей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собственную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точку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зрения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0"/>
            <a:ext cx="2214546" cy="13572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Правило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№ 2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>П</a:t>
            </a:r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>ридерживайся </a:t>
            </a:r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>правил </a:t>
            </a:r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>рационального питания</a:t>
            </a:r>
            <a:r>
              <a:rPr lang="ru-RU" b="1" dirty="0" smtClean="0">
                <a:solidFill>
                  <a:srgbClr val="398CB5"/>
                </a:solidFill>
              </a:rPr>
              <a:t/>
            </a:r>
            <a:br>
              <a:rPr lang="ru-RU" b="1" dirty="0" smtClean="0">
                <a:solidFill>
                  <a:srgbClr val="398CB5"/>
                </a:solidFill>
              </a:rPr>
            </a:br>
            <a:endParaRPr lang="ru-RU" dirty="0"/>
          </a:p>
        </p:txBody>
      </p:sp>
      <p:pic>
        <p:nvPicPr>
          <p:cNvPr id="2050" name="Picture 2" descr="http://img.happy-giraffe.ru/thumbs/700x/10385/f1ebcd9097b93653de7181510760f1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000660" cy="4000529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0" y="0"/>
            <a:ext cx="2214546" cy="13572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Правило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№ 3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ткажись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от вредных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привычек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7650" name="Picture 2" descr="http://cs10260.vkontakte.ru/u32175991/-14/x_b42cf8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6133553" cy="3857652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0" y="0"/>
            <a:ext cx="2214546" cy="13572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Правило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№ 4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С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пи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при температуре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17-18ºС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8674" name="Picture 2" descr="http://www.10puntos.com/wp-content/uploads/2011/12/mujer_durmiendo_sal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682008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>
          <a:xfrm>
            <a:off x="0" y="0"/>
            <a:ext cx="2214546" cy="13572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Правило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№ 5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>О</a:t>
            </a:r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>тносись </a:t>
            </a:r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>ко всему с любовью и </a:t>
            </a:r>
            <a:r>
              <a:rPr lang="ru-RU" sz="3100" b="1" i="1" dirty="0" smtClean="0">
                <a:solidFill>
                  <a:srgbClr val="C00000"/>
                </a:solidFill>
                <a:latin typeface="Georgia" pitchFamily="18" charset="0"/>
              </a:rPr>
              <a:t>нежностью</a:t>
            </a:r>
            <a:r>
              <a:rPr lang="ru-RU" b="1" dirty="0" smtClean="0">
                <a:solidFill>
                  <a:srgbClr val="398CB5"/>
                </a:solidFill>
              </a:rPr>
              <a:t/>
            </a:r>
            <a:br>
              <a:rPr lang="ru-RU" b="1" dirty="0" smtClean="0">
                <a:solidFill>
                  <a:srgbClr val="398CB5"/>
                </a:solidFill>
              </a:rPr>
            </a:b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0" y="0"/>
            <a:ext cx="2214546" cy="13572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Правило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№ 6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8194" name="Picture 2" descr="http://www.stihi.ru/pics/2010/01/25/2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590919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415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                        2) всегда имей собственную точку зрения; </vt:lpstr>
      <vt:lpstr>Придерживайся правил  рационального питания </vt:lpstr>
      <vt:lpstr>Откажись от вредных привычек</vt:lpstr>
      <vt:lpstr> Спи при температуре 17-18ºС </vt:lpstr>
      <vt:lpstr>Относись ко всему с любовью и нежностью </vt:lpstr>
      <vt:lpstr>Занимайся активным  умственным трудом</vt:lpstr>
      <vt:lpstr>Периодически употребляй  сладости</vt:lpstr>
      <vt:lpstr>Почаще давай своему организму эмоциональную разгрузку</vt:lpstr>
      <vt:lpstr> Занимайся физическим трудом</vt:lpstr>
      <vt:lpstr>Слайд 14</vt:lpstr>
      <vt:lpstr>Движение – жизнь, а активное движение – здоровая жизнь. Ежедневные занятия спортом – залог красоты и здоровья. Важно, чтобы спорт кроме пользы доставлял удовольствие, а для этого необходимо выбрать подходящий вам вид спорта.</vt:lpstr>
      <vt:lpstr>Слайд 16</vt:lpstr>
      <vt:lpstr>Слайд 17</vt:lpstr>
      <vt:lpstr>Стадион, бассейны, корты,  Зал, каток - везде нам рады.  За старания в награду  Будут кубки и рекорды, Станут мышцы наши тверды. </vt:lpstr>
      <vt:lpstr>Социологические опросы показывают, что только треть граждан России чувствуют личную ответственность за свое здоровье. Остальные ищут крайнего: врачи, государство, злые силы … Но очевидно одно: состояние нашего здоровья только в наших руках.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за здоровый образ жизни</dc:title>
  <cp:lastModifiedBy>Юлия</cp:lastModifiedBy>
  <cp:revision>55</cp:revision>
  <dcterms:modified xsi:type="dcterms:W3CDTF">2013-03-18T17:48:37Z</dcterms:modified>
</cp:coreProperties>
</file>